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2" r:id="rId2"/>
    <p:sldId id="256" r:id="rId3"/>
    <p:sldId id="281" r:id="rId4"/>
    <p:sldId id="277" r:id="rId5"/>
    <p:sldId id="257" r:id="rId6"/>
    <p:sldId id="284" r:id="rId7"/>
    <p:sldId id="278" r:id="rId8"/>
    <p:sldId id="259" r:id="rId9"/>
    <p:sldId id="260" r:id="rId10"/>
    <p:sldId id="263" r:id="rId11"/>
    <p:sldId id="264" r:id="rId12"/>
    <p:sldId id="276" r:id="rId13"/>
    <p:sldId id="265" r:id="rId14"/>
    <p:sldId id="269" r:id="rId15"/>
    <p:sldId id="279" r:id="rId16"/>
    <p:sldId id="286" r:id="rId17"/>
    <p:sldId id="266" r:id="rId18"/>
    <p:sldId id="285" r:id="rId19"/>
    <p:sldId id="268" r:id="rId20"/>
    <p:sldId id="280" r:id="rId21"/>
    <p:sldId id="258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05" autoAdjust="0"/>
  </p:normalViewPr>
  <p:slideViewPr>
    <p:cSldViewPr snapToGrid="0">
      <p:cViewPr varScale="1">
        <p:scale>
          <a:sx n="49" d="100"/>
          <a:sy n="49" d="100"/>
        </p:scale>
        <p:origin x="16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How many use </a:t>
            </a:r>
            <a:r>
              <a:rPr lang="en-US" dirty="0"/>
              <a:t>PowerShell</a:t>
            </a:r>
            <a:r>
              <a:rPr dirty="0"/>
              <a:t>?</a:t>
            </a:r>
          </a:p>
          <a:p>
            <a:r>
              <a:rPr dirty="0"/>
              <a:t>Used </a:t>
            </a:r>
            <a:r>
              <a:rPr dirty="0" err="1"/>
              <a:t>sqlps</a:t>
            </a:r>
            <a:r>
              <a:rPr dirty="0"/>
              <a:t>, </a:t>
            </a:r>
            <a:r>
              <a:rPr dirty="0" err="1"/>
              <a:t>sqlserver</a:t>
            </a:r>
            <a:r>
              <a:rPr dirty="0"/>
              <a:t> or </a:t>
            </a:r>
            <a:r>
              <a:rPr dirty="0" err="1"/>
              <a:t>dbatools</a:t>
            </a:r>
            <a:r>
              <a:rPr dirty="0"/>
              <a:t> modules?</a:t>
            </a:r>
          </a:p>
          <a:p>
            <a:r>
              <a:rPr dirty="0"/>
              <a:t>How many instances do you manage?</a:t>
            </a:r>
          </a:p>
          <a:p>
            <a:r>
              <a:rPr dirty="0"/>
              <a:t>Any scripting?</a:t>
            </a:r>
          </a:p>
          <a:p>
            <a:r>
              <a:rPr dirty="0"/>
              <a:t>Ever automated daily tasks?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with Linux…mostly</a:t>
            </a:r>
          </a:p>
          <a:p>
            <a:r>
              <a:rPr lang="en-US" dirty="0"/>
              <a:t>Source: https://docs.microsoft.com/en-us/sql/relational-databases/server-management-objects-smo/smo-object-model-diagram?view=sql-server-2017</a:t>
            </a:r>
          </a:p>
        </p:txBody>
      </p:sp>
    </p:spTree>
    <p:extLst>
      <p:ext uri="{BB962C8B-B14F-4D97-AF65-F5344CB8AC3E}">
        <p14:creationId xmlns:p14="http://schemas.microsoft.com/office/powerpoint/2010/main" val="952792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are available now!</a:t>
            </a:r>
          </a:p>
        </p:txBody>
      </p:sp>
    </p:spTree>
    <p:extLst>
      <p:ext uri="{BB962C8B-B14F-4D97-AF65-F5344CB8AC3E}">
        <p14:creationId xmlns:p14="http://schemas.microsoft.com/office/powerpoint/2010/main" val="910225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8K DBs - design problems get magnified at scale</a:t>
            </a:r>
          </a:p>
          <a:p>
            <a:r>
              <a:t>She said I could!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started my job, I was floored by the number of databases. How do you do backups? When and how can you perform </a:t>
            </a:r>
            <a:r>
              <a:rPr lang="en-US" dirty="0" err="1"/>
              <a:t>checkdb</a:t>
            </a:r>
            <a:r>
              <a:rPr lang="en-US" dirty="0"/>
              <a:t>? How does anything work at this scale?</a:t>
            </a:r>
          </a:p>
        </p:txBody>
      </p:sp>
    </p:spTree>
    <p:extLst>
      <p:ext uri="{BB962C8B-B14F-4D97-AF65-F5344CB8AC3E}">
        <p14:creationId xmlns:p14="http://schemas.microsoft.com/office/powerpoint/2010/main" val="315302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515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Since 1999</a:t>
            </a:r>
          </a:p>
          <a:p>
            <a:r>
              <a:t>Visit &amp; thank sponsors &amp; volunteers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the </a:t>
            </a:r>
            <a:r>
              <a:rPr lang="en-US" dirty="0" err="1"/>
              <a:t>dbatools</a:t>
            </a:r>
            <a:r>
              <a:rPr lang="en-US" dirty="0"/>
              <a:t> pro on your team</a:t>
            </a:r>
          </a:p>
        </p:txBody>
      </p:sp>
    </p:spTree>
    <p:extLst>
      <p:ext uri="{BB962C8B-B14F-4D97-AF65-F5344CB8AC3E}">
        <p14:creationId xmlns:p14="http://schemas.microsoft.com/office/powerpoint/2010/main" val="358164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Scripts are d</a:t>
            </a:r>
            <a:r>
              <a:rPr dirty="0"/>
              <a:t>ocumentation </a:t>
            </a:r>
            <a:r>
              <a:rPr lang="en-US" dirty="0"/>
              <a:t>and documentation is communication</a:t>
            </a:r>
          </a:p>
          <a:p>
            <a:r>
              <a:rPr lang="en-US" dirty="0"/>
              <a:t>	Documentation is a love letter to your future self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	Can put PowerShell snippets into your ticket notes</a:t>
            </a:r>
          </a:p>
          <a:p>
            <a:r>
              <a:rPr lang="en-US" dirty="0"/>
              <a:t>	Communicate with peers, change managers</a:t>
            </a:r>
          </a:p>
          <a:p>
            <a:r>
              <a:rPr lang="en-US" dirty="0"/>
              <a:t>	No one is reading your 30 page Word doc</a:t>
            </a:r>
          </a:p>
          <a:p>
            <a:r>
              <a:rPr dirty="0"/>
              <a:t>Trackable - “You can’t put </a:t>
            </a:r>
            <a:r>
              <a:rPr lang="en-US" dirty="0"/>
              <a:t>mouse </a:t>
            </a:r>
            <a:r>
              <a:rPr dirty="0"/>
              <a:t>clicks in source control”</a:t>
            </a:r>
            <a:r>
              <a:rPr lang="en-US" dirty="0"/>
              <a:t> (</a:t>
            </a:r>
            <a:r>
              <a:rPr lang="en-US" dirty="0" err="1"/>
              <a:t>Snover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Module and cut-down version of </a:t>
            </a:r>
            <a:r>
              <a:rPr lang="en-US" dirty="0"/>
              <a:t>PowerShell</a:t>
            </a:r>
            <a:r>
              <a:rPr dirty="0"/>
              <a:t>. Don’t use any of these</a:t>
            </a:r>
          </a:p>
          <a:p>
            <a:r>
              <a:rPr dirty="0"/>
              <a:t>Released with SSMS 2016, then sat idle</a:t>
            </a:r>
          </a:p>
          <a:p>
            <a:r>
              <a:rPr dirty="0"/>
              <a:t>Moved to gallery April 2017</a:t>
            </a:r>
          </a:p>
          <a:p>
            <a:r>
              <a:rPr dirty="0"/>
              <a:t>See Drew’s session for more detail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Single purpose - now almost 550 functions</a:t>
            </a:r>
            <a:endParaRPr lang="en-US" dirty="0"/>
          </a:p>
          <a:p>
            <a:r>
              <a:rPr lang="en-US" dirty="0"/>
              <a:t>Just passed 4000 PRs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: 107 functions</a:t>
            </a:r>
          </a:p>
          <a:p>
            <a:r>
              <a:rPr lang="en-US" dirty="0" err="1"/>
              <a:t>Dbatools</a:t>
            </a:r>
            <a:r>
              <a:rPr lang="en-US" dirty="0"/>
              <a:t>: 558 functions</a:t>
            </a:r>
          </a:p>
        </p:txBody>
      </p:sp>
    </p:spTree>
    <p:extLst>
      <p:ext uri="{BB962C8B-B14F-4D97-AF65-F5344CB8AC3E}">
        <p14:creationId xmlns:p14="http://schemas.microsoft.com/office/powerpoint/2010/main" val="290357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"/>
          <p:cNvSpPr/>
          <p:nvPr/>
        </p:nvSpPr>
        <p:spPr>
          <a:xfrm>
            <a:off x="277706" y="1429173"/>
            <a:ext cx="12449388" cy="6915575"/>
          </a:xfrm>
          <a:prstGeom prst="rect">
            <a:avLst/>
          </a:prstGeom>
          <a:ln w="12700">
            <a:solidFill>
              <a:srgbClr val="83827D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3400"/>
            </a:pPr>
            <a:endParaRPr/>
          </a:p>
        </p:txBody>
      </p:sp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1029546" y="1408853"/>
            <a:ext cx="10938935" cy="1828801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7000"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9546" y="3318933"/>
            <a:ext cx="10938935" cy="4301067"/>
          </a:xfrm>
          <a:prstGeom prst="rect">
            <a:avLst/>
          </a:prstGeom>
        </p:spPr>
        <p:txBody>
          <a:bodyPr lIns="27093" tIns="27093" rIns="27093" bIns="27093"/>
          <a:lstStyle>
            <a:lvl1pPr marL="310356" indent="-310356" defTabSz="587022">
              <a:buBlip>
                <a:blip r:embed="rId3"/>
              </a:buBlip>
              <a:defRPr sz="3400"/>
            </a:lvl1pPr>
            <a:lvl2pPr marL="981455" indent="-397255" defTabSz="587022">
              <a:buBlip>
                <a:blip r:embed="rId3"/>
              </a:buBlip>
              <a:defRPr sz="3400"/>
            </a:lvl2pPr>
            <a:lvl3pPr marL="1565655" indent="-397255" defTabSz="587022">
              <a:buBlip>
                <a:blip r:embed="rId3"/>
              </a:buBlip>
              <a:defRPr sz="3400"/>
            </a:lvl3pPr>
            <a:lvl4pPr marL="2149855" indent="-397255" defTabSz="587022">
              <a:buBlip>
                <a:blip r:embed="rId3"/>
              </a:buBlip>
              <a:defRPr sz="3400"/>
            </a:lvl4pPr>
            <a:lvl5pPr marL="2734055" indent="-397255" defTabSz="587022">
              <a:buBlip>
                <a:blip r:embed="rId3"/>
              </a:buBlip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90572" y="8325713"/>
            <a:ext cx="236356" cy="227720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Image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6"/>
              </a:buBlip>
            </a:lvl2pPr>
            <a:lvl3pPr>
              <a:buBlip>
                <a:blip r:embed="rId16"/>
              </a:buBlip>
            </a:lvl3pPr>
            <a:lvl4pPr>
              <a:buBlip>
                <a:blip r:embed="rId16"/>
              </a:buBlip>
            </a:lvl4pPr>
            <a:lvl5pPr>
              <a:buBlip>
                <a:blip r:embed="rId1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batools.io/command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dbatools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batools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hyperlink" Target="mailto:andy@flxsql.com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C4CF-8C5A-41AB-9AA0-36BC7F42D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dbatools</a:t>
            </a:r>
            <a:r>
              <a:rPr lang="en-US" b="1" dirty="0"/>
              <a:t> for the Uninitiated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4CD03-1DFF-4908-9294-A0A4B531575B}"/>
              </a:ext>
            </a:extLst>
          </p:cNvPr>
          <p:cNvSpPr txBox="1"/>
          <p:nvPr/>
        </p:nvSpPr>
        <p:spPr>
          <a:xfrm>
            <a:off x="1041400" y="3166765"/>
            <a:ext cx="10922000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just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You’ve just inherited a large SQL Server estate. Are there backups? Are they good? Are your systems in good health? Next month’s merger will double the number of instances you’re responsible for.</a:t>
            </a:r>
          </a:p>
          <a:p>
            <a:pPr algn="just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  <a:p>
            <a:pPr algn="just"/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It's time to automate with the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dbatools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PowerShell module.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sym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8973775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QL Server &amp; PowerSh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PowerShell &amp; </a:t>
            </a:r>
            <a:r>
              <a:rPr dirty="0"/>
              <a:t>SQL Server</a:t>
            </a:r>
          </a:p>
        </p:txBody>
      </p:sp>
      <p:sp>
        <p:nvSpPr>
          <p:cNvPr id="214" name="2008 - sqlps &amp; PowerShell Agent Job Ste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2008 - </a:t>
            </a:r>
            <a:r>
              <a:rPr dirty="0" err="1">
                <a:solidFill>
                  <a:schemeClr val="tx2">
                    <a:lumMod val="10000"/>
                  </a:schemeClr>
                </a:solidFill>
              </a:rPr>
              <a:t>sqlps</a:t>
            </a:r>
            <a:r>
              <a:rPr dirty="0">
                <a:solidFill>
                  <a:schemeClr val="tx2">
                    <a:lumMod val="10000"/>
                  </a:schemeClr>
                </a:solidFill>
              </a:rPr>
              <a:t> &amp;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PowerShell</a:t>
            </a:r>
            <a:r>
              <a:rPr dirty="0">
                <a:solidFill>
                  <a:schemeClr val="tx2">
                    <a:lumMod val="10000"/>
                  </a:schemeClr>
                </a:solidFill>
              </a:rPr>
              <a:t> Agent Job Step</a:t>
            </a:r>
          </a:p>
          <a:p>
            <a:pPr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2016 - </a:t>
            </a:r>
            <a:r>
              <a:rPr dirty="0" err="1">
                <a:solidFill>
                  <a:schemeClr val="tx2">
                    <a:lumMod val="10000"/>
                  </a:schemeClr>
                </a:solidFill>
              </a:rPr>
              <a:t>sqlserver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2017 - </a:t>
            </a:r>
            <a:r>
              <a:rPr dirty="0" err="1">
                <a:solidFill>
                  <a:schemeClr val="tx2">
                    <a:lumMod val="10000"/>
                  </a:schemeClr>
                </a:solidFill>
              </a:rPr>
              <a:t>sqlserver</a:t>
            </a:r>
            <a:r>
              <a:rPr dirty="0">
                <a:solidFill>
                  <a:schemeClr val="tx2">
                    <a:lumMod val="10000"/>
                  </a:schemeClr>
                </a:solidFill>
              </a:rPr>
              <a:t> in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PowerShell</a:t>
            </a:r>
            <a:r>
              <a:rPr dirty="0">
                <a:solidFill>
                  <a:schemeClr val="tx2">
                    <a:lumMod val="10000"/>
                  </a:schemeClr>
                </a:solidFill>
              </a:rPr>
              <a:t> Gallery</a:t>
            </a:r>
          </a:p>
          <a:p>
            <a:pPr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Good starting point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What is dbatool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dbatools?</a:t>
            </a:r>
          </a:p>
        </p:txBody>
      </p:sp>
      <p:sp>
        <p:nvSpPr>
          <p:cNvPr id="219" name="Open Source Powershell module for data professiona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Open Source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PowerShell</a:t>
            </a:r>
            <a:r>
              <a:rPr dirty="0">
                <a:solidFill>
                  <a:schemeClr val="tx2">
                    <a:lumMod val="10000"/>
                  </a:schemeClr>
                </a:solidFill>
              </a:rPr>
              <a:t> module for data professionals 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BDFL Chrissy </a:t>
            </a:r>
            <a:r>
              <a:rPr dirty="0" err="1">
                <a:solidFill>
                  <a:schemeClr val="tx2">
                    <a:lumMod val="10000"/>
                  </a:schemeClr>
                </a:solidFill>
              </a:rPr>
              <a:t>LeMaire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Started July 2014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413384" indent="-413384" defTabSz="543305">
              <a:spcBef>
                <a:spcPts val="2900"/>
              </a:spcBef>
              <a:defRPr sz="4464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168 contributors</a:t>
            </a:r>
          </a:p>
          <a:p>
            <a:pPr marL="413384" indent="-413384" defTabSz="543305">
              <a:spcBef>
                <a:spcPts val="2900"/>
              </a:spcBef>
              <a:defRPr sz="4464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1.0 on June 20, 2019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MO"/>
          <p:cNvSpPr txBox="1">
            <a:spLocks noGrp="1"/>
          </p:cNvSpPr>
          <p:nvPr>
            <p:ph type="title"/>
          </p:nvPr>
        </p:nvSpPr>
        <p:spPr>
          <a:xfrm>
            <a:off x="406399" y="266700"/>
            <a:ext cx="12192002" cy="24384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dbatools</a:t>
            </a:r>
            <a:r>
              <a:rPr lang="en-US"/>
              <a:t> Functions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A4072-14DE-4528-92BF-0FE09EC8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33" y="2377440"/>
            <a:ext cx="12180868" cy="3876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AD25F9-22E8-441A-97EB-A6EBB57D8462}"/>
              </a:ext>
            </a:extLst>
          </p:cNvPr>
          <p:cNvSpPr txBox="1"/>
          <p:nvPr/>
        </p:nvSpPr>
        <p:spPr>
          <a:xfrm>
            <a:off x="406399" y="6332894"/>
            <a:ext cx="680955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strike="noStrike" cap="none" spc="0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sym typeface="Helvetica Neue Bold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https://dbatools.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io/commands/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https://docs.dbatools.io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Find-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DbaCommand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96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batools vs. sql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dbatools vs. sqlserver</a:t>
            </a:r>
          </a:p>
        </p:txBody>
      </p:sp>
      <p:sp>
        <p:nvSpPr>
          <p:cNvPr id="224" name="Mega multitool vs. Swiss Army Knife…"/>
          <p:cNvSpPr txBox="1">
            <a:spLocks noGrp="1"/>
          </p:cNvSpPr>
          <p:nvPr>
            <p:ph type="body" idx="1"/>
          </p:nvPr>
        </p:nvSpPr>
        <p:spPr>
          <a:xfrm>
            <a:off x="1041400" y="2768600"/>
            <a:ext cx="10922000" cy="3646948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Mega multitool vs. Swiss Army Knife</a:t>
            </a:r>
          </a:p>
          <a:p>
            <a:pPr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Release frequency </a:t>
            </a:r>
          </a:p>
          <a:p>
            <a:pPr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Community-driven</a:t>
            </a:r>
          </a:p>
        </p:txBody>
      </p:sp>
      <p:pic>
        <p:nvPicPr>
          <p:cNvPr id="225" name="SACAMPER.jpg" descr="SACAMP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432" y="4023775"/>
            <a:ext cx="5009791" cy="500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Worlds_largest_Swiss_Army_knife_wenger_giant_knife.jpg" descr="Worlds_largest_Swiss_Army_knife_wenger_giant_knif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54" y="4023775"/>
            <a:ext cx="6848665" cy="4910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uiExpand="1" build="p" bldLvl="5" animBg="1" advAuto="0"/>
      <p:bldP spid="225" grpId="2" uiExpand="1" animBg="1" advAuto="0"/>
      <p:bldP spid="225" grpId="4" uiExpand="1" animBg="1" advAuto="0"/>
      <p:bldP spid="226" grpId="3" uiExpand="1" animBg="1" advAuto="0"/>
      <p:bldP spid="226" grpId="5" uiExpan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MO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10033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600" dirty="0"/>
              <a:t>Server Management Objects</a:t>
            </a:r>
            <a:endParaRPr sz="6000" dirty="0"/>
          </a:p>
        </p:txBody>
      </p:sp>
      <p:sp>
        <p:nvSpPr>
          <p:cNvPr id="24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Underpinning of Management Studio,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sqlserver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dbatools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Extensive compatibility</a:t>
            </a:r>
          </a:p>
          <a:p>
            <a:pPr>
              <a:buBlip>
                <a:blip r:embed="rId3"/>
              </a:buBlip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Can be unwieldy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C91DAD-23A8-468A-AABA-22D096DC0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8" y="2533650"/>
            <a:ext cx="3000375" cy="688657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426AC3-8084-4DC2-A834-AE611DA2F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45" y="1270000"/>
            <a:ext cx="3000375" cy="831532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0A3267-4D7E-46FE-829A-CC0D4D784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83" y="2533650"/>
            <a:ext cx="3409950" cy="695325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DA0999-9149-4F68-802E-B35EF4771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72" y="2076450"/>
            <a:ext cx="3581400" cy="7410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923287-8A0B-4E75-A9A2-58C475AECAD7}"/>
              </a:ext>
            </a:extLst>
          </p:cNvPr>
          <p:cNvSpPr/>
          <p:nvPr/>
        </p:nvSpPr>
        <p:spPr>
          <a:xfrm>
            <a:off x="45279" y="9486900"/>
            <a:ext cx="124596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https://docs.microsoft.com/en-us/sql/relational-databases/server-management-objects-smo/smo-object-model-diagram?view=sql-server-2017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now, outdoor, skiing, man&#10;&#10;Description automatically generated">
            <a:extLst>
              <a:ext uri="{FF2B5EF4-FFF2-40B4-BE49-F238E27FC236}">
                <a16:creationId xmlns:a16="http://schemas.microsoft.com/office/drawing/2014/main" id="{031BBDD2-015E-411A-AB8D-CC60043A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24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man, indoor, wall&#10;&#10;Description automatically generated">
            <a:extLst>
              <a:ext uri="{FF2B5EF4-FFF2-40B4-BE49-F238E27FC236}">
                <a16:creationId xmlns:a16="http://schemas.microsoft.com/office/drawing/2014/main" id="{D25B2C2C-E83C-4A03-9812-08BA101C3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51" y="363988"/>
            <a:ext cx="11459498" cy="90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245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ribu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Get Involved!</a:t>
            </a:r>
            <a:endParaRPr dirty="0"/>
          </a:p>
        </p:txBody>
      </p:sp>
      <p:sp>
        <p:nvSpPr>
          <p:cNvPr id="229" name="Iss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https://dbatools.io/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Issues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 &amp; Feature Request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Documentation</a:t>
            </a:r>
          </a:p>
          <a:p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Slack!</a:t>
            </a:r>
          </a:p>
          <a:p>
            <a:pPr>
              <a:buBlip>
                <a:blip r:embed="rId2"/>
              </a:buBlip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Code!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riding motorcycles on a city street&#10;&#10;Description automatically generated">
            <a:extLst>
              <a:ext uri="{FF2B5EF4-FFF2-40B4-BE49-F238E27FC236}">
                <a16:creationId xmlns:a16="http://schemas.microsoft.com/office/drawing/2014/main" id="{45DB4192-260E-437A-B08C-116CF0283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731"/>
            <a:ext cx="13004800" cy="913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03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ere to Find 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Where to Find Me</a:t>
            </a:r>
          </a:p>
        </p:txBody>
      </p:sp>
      <p:sp>
        <p:nvSpPr>
          <p:cNvPr id="235" name="https://flxsql.com/…"/>
          <p:cNvSpPr txBox="1">
            <a:spLocks noGrp="1"/>
          </p:cNvSpPr>
          <p:nvPr>
            <p:ph type="body" sz="half" idx="1"/>
          </p:nvPr>
        </p:nvSpPr>
        <p:spPr>
          <a:xfrm>
            <a:off x="1032933" y="3349725"/>
            <a:ext cx="7667722" cy="4301068"/>
          </a:xfrm>
          <a:prstGeom prst="rect">
            <a:avLst/>
          </a:prstGeom>
        </p:spPr>
        <p:txBody>
          <a:bodyPr/>
          <a:lstStyle/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https://flxsql.com/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rPr lang="en-US" u="sng" dirty="0">
                <a:solidFill>
                  <a:schemeClr val="tx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andy@flxsql.com</a:t>
            </a: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@</a:t>
            </a:r>
            <a:r>
              <a:rPr dirty="0" err="1">
                <a:solidFill>
                  <a:schemeClr val="tx2">
                    <a:lumMod val="10000"/>
                  </a:schemeClr>
                </a:solidFill>
              </a:rPr>
              <a:t>alevyinroc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 marL="0" lvl="2" indent="0" defTabSz="463747">
              <a:spcBef>
                <a:spcPts val="2500"/>
              </a:spcBef>
              <a:buSzTx/>
              <a:buNone/>
              <a:defRPr sz="5372"/>
            </a:pPr>
            <a:r>
              <a:rPr dirty="0"/>
              <a:t>      </a:t>
            </a:r>
          </a:p>
        </p:txBody>
      </p:sp>
      <p:pic>
        <p:nvPicPr>
          <p:cNvPr id="236" name="In-2C-128px-R.png" descr="In-2C-128px-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6" y="6678462"/>
            <a:ext cx="941495" cy="86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Twitter_Logo_Blue.png" descr="Twitter_Logo_Blu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831" y="6431225"/>
            <a:ext cx="1361463" cy="1361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lack_Mark_Web.png" descr="Slack_Mark_We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494" y="6153565"/>
            <a:ext cx="1916782" cy="1916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Octocat.png" descr="Octoca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3165" y="6546098"/>
            <a:ext cx="1361464" cy="1131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ocial media profile pic.jpg" descr="social media profile pic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779" y="1981100"/>
            <a:ext cx="3370947" cy="2994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batools"/>
          <p:cNvSpPr txBox="1">
            <a:spLocks noGrp="1"/>
          </p:cNvSpPr>
          <p:nvPr>
            <p:ph type="ctrTitle"/>
          </p:nvPr>
        </p:nvSpPr>
        <p:spPr>
          <a:xfrm>
            <a:off x="442452" y="4350327"/>
            <a:ext cx="11520948" cy="2332182"/>
          </a:xfrm>
          <a:prstGeom prst="rect">
            <a:avLst/>
          </a:prstGeom>
        </p:spPr>
        <p:txBody>
          <a:bodyPr/>
          <a:lstStyle/>
          <a:p>
            <a:r>
              <a:rPr lang="en-US" cap="none" dirty="0" err="1"/>
              <a:t>dbatools</a:t>
            </a:r>
            <a:r>
              <a:rPr lang="en-US" cap="none" dirty="0"/>
              <a:t> for the Uninitiated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7CC07-4000-4750-BCFC-5C719960037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2452" y="8023533"/>
            <a:ext cx="10541000" cy="1371600"/>
          </a:xfrm>
        </p:spPr>
        <p:txBody>
          <a:bodyPr>
            <a:normAutofit/>
          </a:bodyPr>
          <a:lstStyle/>
          <a:p>
            <a:r>
              <a:rPr lang="en-US" sz="4000" cap="none" dirty="0" err="1">
                <a:solidFill>
                  <a:schemeClr val="tx2">
                    <a:lumMod val="10000"/>
                  </a:schemeClr>
                </a:solidFill>
                <a:latin typeface="Helvetica Neue"/>
              </a:rPr>
              <a:t>dbatools</a:t>
            </a:r>
            <a:r>
              <a:rPr lang="en-US" sz="4000" cap="none" dirty="0">
                <a:solidFill>
                  <a:schemeClr val="tx2">
                    <a:lumMod val="10000"/>
                  </a:schemeClr>
                </a:solidFill>
                <a:latin typeface="Helvetica Neue"/>
              </a:rPr>
              <a:t> 1.0.Yeah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at on a body of water&#10;&#10;Description automatically generated">
            <a:extLst>
              <a:ext uri="{FF2B5EF4-FFF2-40B4-BE49-F238E27FC236}">
                <a16:creationId xmlns:a16="http://schemas.microsoft.com/office/drawing/2014/main" id="{40A61F61-D824-45B1-9017-EF247B774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27" y="309039"/>
            <a:ext cx="9102146" cy="91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138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pic>
        <p:nvPicPr>
          <p:cNvPr id="190" name="fullsizeoutput_67c0.jpeg" descr="fullsizeoutput_67c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9" y="2295318"/>
            <a:ext cx="5416012" cy="7091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G_5447.jpeg" descr="IMG_5447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035" y="2264822"/>
            <a:ext cx="7017536" cy="4949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3" animBg="1" advAuto="0"/>
      <p:bldP spid="191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CB96-6DC7-4BCD-947C-7BA3C7AA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I’m Coming From</a:t>
            </a:r>
          </a:p>
        </p:txBody>
      </p:sp>
      <p:pic>
        <p:nvPicPr>
          <p:cNvPr id="4" name="DBCount.png" descr="DBCount.png">
            <a:extLst>
              <a:ext uri="{FF2B5EF4-FFF2-40B4-BE49-F238E27FC236}">
                <a16:creationId xmlns:a16="http://schemas.microsoft.com/office/drawing/2014/main" id="{90244C8C-2059-4676-BC58-DE476841B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897823"/>
            <a:ext cx="10802938" cy="7307288"/>
          </a:xfrm>
          <a:prstGeom prst="rect">
            <a:avLst/>
          </a:prstGeom>
          <a:ln w="12700">
            <a:miter lim="4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160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E6A35-4A55-4AEC-ABF4-05271FE93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2">
                    <a:lumMod val="10000"/>
                  </a:schemeClr>
                </a:solidFill>
              </a:rPr>
              <a:t>Why Do We Script?</a:t>
            </a:r>
          </a:p>
          <a:p>
            <a:r>
              <a:rPr lang="en-US" sz="4800" dirty="0">
                <a:solidFill>
                  <a:schemeClr val="tx2">
                    <a:lumMod val="10000"/>
                  </a:schemeClr>
                </a:solidFill>
              </a:rPr>
              <a:t>PowerShell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FF0000"/>
                </a:solidFill>
              </a:rPr>
              <a:t>❤</a:t>
            </a:r>
            <a:r>
              <a:rPr lang="en-US" sz="4800" dirty="0"/>
              <a:t> </a:t>
            </a:r>
            <a:r>
              <a:rPr lang="en-US" sz="4800" dirty="0">
                <a:solidFill>
                  <a:schemeClr val="tx2">
                    <a:lumMod val="10000"/>
                  </a:schemeClr>
                </a:solidFill>
              </a:rPr>
              <a:t>SQL Server</a:t>
            </a:r>
          </a:p>
          <a:p>
            <a:r>
              <a:rPr lang="en-US" sz="4800" dirty="0">
                <a:solidFill>
                  <a:schemeClr val="tx2">
                    <a:lumMod val="10000"/>
                  </a:schemeClr>
                </a:solidFill>
              </a:rPr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2910606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sp>
        <p:nvSpPr>
          <p:cNvPr id="183" name="Web Developer/Web Server Admin…"/>
          <p:cNvSpPr txBox="1">
            <a:spLocks noGrp="1"/>
          </p:cNvSpPr>
          <p:nvPr>
            <p:ph type="body" idx="1"/>
          </p:nvPr>
        </p:nvSpPr>
        <p:spPr>
          <a:xfrm>
            <a:off x="654206" y="1386676"/>
            <a:ext cx="10922001" cy="5715001"/>
          </a:xfrm>
          <a:prstGeom prst="rect">
            <a:avLst/>
          </a:prstGeom>
        </p:spPr>
        <p:txBody>
          <a:bodyPr/>
          <a:lstStyle/>
          <a:p>
            <a:pPr marL="543277" indent="-543277"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Web Developer/Web Server Admin 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Systems Integrator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Development DBA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Production DBA</a:t>
            </a:r>
          </a:p>
        </p:txBody>
      </p:sp>
      <p:sp>
        <p:nvSpPr>
          <p:cNvPr id="184" name="dbatools Contributor…"/>
          <p:cNvSpPr txBox="1"/>
          <p:nvPr/>
        </p:nvSpPr>
        <p:spPr>
          <a:xfrm>
            <a:off x="6472189" y="4482419"/>
            <a:ext cx="6201828" cy="49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ctr">
            <a:normAutofit/>
          </a:bodyPr>
          <a:lstStyle/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>
                <a:solidFill>
                  <a:schemeClr val="tx2">
                    <a:lumMod val="10000"/>
                  </a:schemeClr>
                </a:solidFill>
              </a:rPr>
              <a:t>dbatools</a:t>
            </a:r>
            <a:r>
              <a:rPr dirty="0">
                <a:solidFill>
                  <a:schemeClr val="tx2">
                    <a:lumMod val="10000"/>
                  </a:schemeClr>
                </a:solidFill>
              </a:rPr>
              <a:t> Contributor 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User Group Leader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SQL Saturday Organizer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7545-F1CE-49EF-8AB5-296B25B9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Testimonials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4D5DCD-D7DF-4885-8FB5-5F4CCF9E9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65" y="2050943"/>
            <a:ext cx="6157912" cy="619075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AAB1F-381A-4C19-A748-0BF64AB59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3" y="2050943"/>
            <a:ext cx="6157913" cy="319390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8F8C28-CF98-4474-8E76-3EE686980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3" y="5237884"/>
            <a:ext cx="6229187" cy="362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57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8BD61F-1880-4676-BA96-3C62EE7ABF33}"/>
              </a:ext>
            </a:extLst>
          </p:cNvPr>
          <p:cNvSpPr/>
          <p:nvPr/>
        </p:nvSpPr>
        <p:spPr>
          <a:xfrm>
            <a:off x="195178" y="9028839"/>
            <a:ext cx="12365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NASA Goddard Space Flight Center from Greenbelt, MD, USA [Public domain]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E4B78-AB17-4C8D-AEFA-D8018CB0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33" y="301309"/>
            <a:ext cx="6046678" cy="87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4764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Why Automat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</a:t>
            </a:r>
            <a:r>
              <a:rPr lang="en-US" dirty="0"/>
              <a:t>Script</a:t>
            </a:r>
            <a:r>
              <a:rPr dirty="0"/>
              <a:t>?</a:t>
            </a:r>
          </a:p>
        </p:txBody>
      </p:sp>
      <p:sp>
        <p:nvSpPr>
          <p:cNvPr id="196" name="Document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Scripting is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communication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defRPr sz="4800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Trackable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defRPr sz="4800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Repeatable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buBlip>
                <a:blip r:embed="rId3"/>
              </a:buBlip>
              <a:defRPr sz="4800"/>
            </a:pPr>
            <a:r>
              <a:rPr dirty="0">
                <a:solidFill>
                  <a:schemeClr val="tx2">
                    <a:lumMod val="10000"/>
                  </a:schemeClr>
                </a:solidFill>
              </a:rPr>
              <a:t>Scalable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uiExpan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https://twitter.com/kirkdborne/status/804145411997007873"/>
          <p:cNvSpPr txBox="1"/>
          <p:nvPr/>
        </p:nvSpPr>
        <p:spPr>
          <a:xfrm>
            <a:off x="617297" y="8996512"/>
            <a:ext cx="11032694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https://twitter.com/kirkdborne/status/804145411997007873</a:t>
            </a:r>
          </a:p>
        </p:txBody>
      </p:sp>
      <p:pic>
        <p:nvPicPr>
          <p:cNvPr id="201" name="Cyhd4ntXgAAyULk.jpg-large.jpeg" descr="Cyhd4ntXgAAyULk.jpg-lar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" y="234433"/>
            <a:ext cx="11934136" cy="8486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478</Words>
  <Application>Microsoft Office PowerPoint</Application>
  <PresentationFormat>Custom</PresentationFormat>
  <Paragraphs>92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Helvetica</vt:lpstr>
      <vt:lpstr>Helvetica Neue</vt:lpstr>
      <vt:lpstr>Helvetica Neue Bold Condensed</vt:lpstr>
      <vt:lpstr>Helvetica Neue Light</vt:lpstr>
      <vt:lpstr>Blueprint</vt:lpstr>
      <vt:lpstr>dbatools for the Uninitiated</vt:lpstr>
      <vt:lpstr>dbatools for the Uninitiated</vt:lpstr>
      <vt:lpstr>Where I’m Coming From</vt:lpstr>
      <vt:lpstr>Agenda</vt:lpstr>
      <vt:lpstr>Who am I?</vt:lpstr>
      <vt:lpstr>Testimonials</vt:lpstr>
      <vt:lpstr>PowerPoint Presentation</vt:lpstr>
      <vt:lpstr>Why Script?</vt:lpstr>
      <vt:lpstr>PowerPoint Presentation</vt:lpstr>
      <vt:lpstr>PowerShell &amp; SQL Server</vt:lpstr>
      <vt:lpstr>What is dbatools?</vt:lpstr>
      <vt:lpstr>dbatools Functions</vt:lpstr>
      <vt:lpstr>dbatools vs. sqlserver</vt:lpstr>
      <vt:lpstr>Server Management Objects</vt:lpstr>
      <vt:lpstr>PowerPoint Presentation</vt:lpstr>
      <vt:lpstr>PowerPoint Presentation</vt:lpstr>
      <vt:lpstr>Get Involved!</vt:lpstr>
      <vt:lpstr>PowerPoint Presentation</vt:lpstr>
      <vt:lpstr>Where to Find Me</vt:lpstr>
      <vt:lpstr>PowerPoint Presentation</vt:lpstr>
      <vt:lpstr>Who Am I?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Dbatools</dc:title>
  <cp:lastModifiedBy>Andy Levy</cp:lastModifiedBy>
  <cp:revision>89</cp:revision>
  <dcterms:modified xsi:type="dcterms:W3CDTF">2019-07-20T17:03:35Z</dcterms:modified>
</cp:coreProperties>
</file>